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sldIdLst>
    <p:sldId id="375" r:id="rId3"/>
    <p:sldId id="291" r:id="rId4"/>
    <p:sldId id="289" r:id="rId5"/>
    <p:sldId id="292" r:id="rId6"/>
    <p:sldId id="293" r:id="rId7"/>
    <p:sldId id="290" r:id="rId8"/>
    <p:sldId id="297" r:id="rId9"/>
    <p:sldId id="296" r:id="rId10"/>
    <p:sldId id="298" r:id="rId11"/>
    <p:sldId id="295" r:id="rId12"/>
  </p:sldIdLst>
  <p:sldSz cx="9144000" cy="6858000" type="screen4x3"/>
  <p:notesSz cx="9144000" cy="6858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30066" y="294259"/>
            <a:ext cx="2483866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16939" y="4969840"/>
            <a:ext cx="7310120" cy="941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61829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 u="heavy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 u="heavy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7710" y="1995297"/>
            <a:ext cx="3285490" cy="4227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5028" y="1949323"/>
            <a:ext cx="3496309" cy="429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F1F1F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 u="heavy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4933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3601" y="767714"/>
            <a:ext cx="5436795" cy="755463"/>
          </a:xfrm>
        </p:spPr>
        <p:txBody>
          <a:bodyPr lIns="0" tIns="0" rIns="0" bIns="0"/>
          <a:lstStyle>
            <a:lvl1pPr>
              <a:defRPr sz="4909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937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3601" y="767714"/>
            <a:ext cx="5436795" cy="755463"/>
          </a:xfrm>
        </p:spPr>
        <p:txBody>
          <a:bodyPr lIns="0" tIns="0" rIns="0" bIns="0"/>
          <a:lstStyle>
            <a:lvl1pPr>
              <a:defRPr sz="4909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0033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3601" y="767714"/>
            <a:ext cx="5436795" cy="755463"/>
          </a:xfrm>
        </p:spPr>
        <p:txBody>
          <a:bodyPr lIns="0" tIns="0" rIns="0" bIns="0"/>
          <a:lstStyle>
            <a:lvl1pPr>
              <a:defRPr sz="4909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8440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53185" y="446658"/>
            <a:ext cx="6437629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 u="heavy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3874" y="1790141"/>
            <a:ext cx="8096250" cy="38677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3601" y="767714"/>
            <a:ext cx="5436795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503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6137" y="523442"/>
            <a:ext cx="3706906" cy="2119346"/>
          </a:xfrm>
          <a:prstGeom prst="rect">
            <a:avLst/>
          </a:prstGeom>
        </p:spPr>
        <p:txBody>
          <a:bodyPr vert="horz" wrap="square" lIns="0" tIns="12556" rIns="0" bIns="0" rtlCol="0">
            <a:spAutoFit/>
          </a:bodyPr>
          <a:lstStyle/>
          <a:p>
            <a:pPr marL="7793" marR="3464" algn="ctr">
              <a:lnSpc>
                <a:spcPts val="6095"/>
              </a:lnSpc>
              <a:spcBef>
                <a:spcPts val="99"/>
              </a:spcBef>
            </a:pPr>
            <a:r>
              <a:rPr spc="-3" dirty="0"/>
              <a:t>Advance  Electronic</a:t>
            </a:r>
            <a:r>
              <a:rPr spc="-48" dirty="0"/>
              <a:t> </a:t>
            </a:r>
            <a:r>
              <a:rPr spc="-3" dirty="0"/>
              <a:t>I</a:t>
            </a:r>
          </a:p>
          <a:p>
            <a:pPr algn="ctr">
              <a:spcBef>
                <a:spcPts val="290"/>
              </a:spcBef>
            </a:pPr>
            <a:r>
              <a:rPr sz="3273" b="0" spc="-3" dirty="0">
                <a:latin typeface="Courier New"/>
                <a:cs typeface="Courier New"/>
              </a:rPr>
              <a:t>THIRD</a:t>
            </a:r>
            <a:r>
              <a:rPr sz="3273" b="0" spc="-34" dirty="0">
                <a:latin typeface="Courier New"/>
                <a:cs typeface="Courier New"/>
              </a:rPr>
              <a:t> </a:t>
            </a:r>
            <a:r>
              <a:rPr sz="3273" b="0" spc="-3" dirty="0">
                <a:latin typeface="Courier New"/>
                <a:cs typeface="Courier New"/>
              </a:rPr>
              <a:t>YEAR</a:t>
            </a:r>
            <a:endParaRPr sz="3273" dirty="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13952" y="4375092"/>
            <a:ext cx="640773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Electronic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28743" y="4375092"/>
            <a:ext cx="733425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Devices</a:t>
            </a:r>
            <a:r>
              <a:rPr sz="818" spc="177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and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9934" y="4109648"/>
            <a:ext cx="2486891" cy="514663"/>
          </a:xfrm>
          <a:prstGeom prst="rect">
            <a:avLst/>
          </a:prstGeom>
        </p:spPr>
        <p:txBody>
          <a:bodyPr vert="horz" wrap="square" lIns="0" tIns="70139" rIns="0" bIns="0" rtlCol="0">
            <a:spAutoFit/>
          </a:bodyPr>
          <a:lstStyle/>
          <a:p>
            <a:pPr marL="41563" defTabSz="623438">
              <a:spcBef>
                <a:spcPts val="552"/>
              </a:spcBef>
            </a:pPr>
            <a:r>
              <a:rPr sz="784" b="1" i="1" spc="109" dirty="0">
                <a:solidFill>
                  <a:prstClr val="black"/>
                </a:solidFill>
                <a:latin typeface="Times New Roman"/>
                <a:cs typeface="Times New Roman"/>
              </a:rPr>
              <a:t>Main</a:t>
            </a:r>
            <a:r>
              <a:rPr sz="784" b="1" i="1" spc="4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784" b="1" i="1" spc="58" dirty="0">
                <a:solidFill>
                  <a:prstClr val="black"/>
                </a:solidFill>
                <a:latin typeface="Times New Roman"/>
                <a:cs typeface="Times New Roman"/>
              </a:rPr>
              <a:t>References:</a:t>
            </a:r>
            <a:endParaRPr sz="784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64085" marR="3464" indent="-155859" defTabSz="623438">
              <a:lnSpc>
                <a:spcPts val="927"/>
              </a:lnSpc>
              <a:spcBef>
                <a:spcPts val="740"/>
              </a:spcBef>
            </a:pPr>
            <a:r>
              <a:rPr sz="920" dirty="0">
                <a:solidFill>
                  <a:prstClr val="black"/>
                </a:solidFill>
                <a:latin typeface="Courier New"/>
                <a:cs typeface="Courier New"/>
              </a:rPr>
              <a:t>1- </a:t>
            </a:r>
            <a:r>
              <a:rPr sz="682" i="1" spc="99" dirty="0">
                <a:solidFill>
                  <a:prstClr val="black"/>
                </a:solidFill>
                <a:latin typeface="Times New Roman"/>
                <a:cs typeface="Times New Roman"/>
              </a:rPr>
              <a:t>Robert </a:t>
            </a:r>
            <a:r>
              <a:rPr sz="682" i="1" spc="48" dirty="0">
                <a:solidFill>
                  <a:prstClr val="black"/>
                </a:solidFill>
                <a:latin typeface="Times New Roman"/>
                <a:cs typeface="Times New Roman"/>
              </a:rPr>
              <a:t>L. </a:t>
            </a:r>
            <a:r>
              <a:rPr sz="682" i="1" spc="89" dirty="0">
                <a:solidFill>
                  <a:prstClr val="black"/>
                </a:solidFill>
                <a:latin typeface="Times New Roman"/>
                <a:cs typeface="Times New Roman"/>
              </a:rPr>
              <a:t>Boylestad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and </a:t>
            </a:r>
            <a:r>
              <a:rPr sz="682" i="1" spc="72" dirty="0">
                <a:solidFill>
                  <a:prstClr val="black"/>
                </a:solidFill>
                <a:latin typeface="Times New Roman"/>
                <a:cs typeface="Times New Roman"/>
              </a:rPr>
              <a:t>Louis </a:t>
            </a:r>
            <a:r>
              <a:rPr sz="682" i="1" spc="92" dirty="0">
                <a:solidFill>
                  <a:prstClr val="black"/>
                </a:solidFill>
                <a:latin typeface="Times New Roman"/>
                <a:cs typeface="Times New Roman"/>
              </a:rPr>
              <a:t>Nashelsky</a:t>
            </a:r>
            <a:r>
              <a:rPr sz="818" spc="92" dirty="0">
                <a:solidFill>
                  <a:prstClr val="black"/>
                </a:solidFill>
                <a:latin typeface="Courier New"/>
                <a:cs typeface="Courier New"/>
              </a:rPr>
              <a:t>,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“ 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Circuit Theory</a:t>
            </a:r>
            <a:r>
              <a:rPr sz="818" spc="-10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“.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59934" y="4607849"/>
            <a:ext cx="1805853" cy="150758"/>
          </a:xfrm>
          <a:prstGeom prst="rect">
            <a:avLst/>
          </a:prstGeom>
        </p:spPr>
        <p:txBody>
          <a:bodyPr vert="horz" wrap="square" lIns="0" tIns="9092" rIns="0" bIns="0" rtlCol="0">
            <a:spAutoFit/>
          </a:bodyPr>
          <a:lstStyle/>
          <a:p>
            <a:pPr marL="8659" defTabSz="623438">
              <a:spcBef>
                <a:spcPts val="72"/>
              </a:spcBef>
            </a:pPr>
            <a:r>
              <a:rPr sz="920" dirty="0">
                <a:solidFill>
                  <a:prstClr val="black"/>
                </a:solidFill>
                <a:latin typeface="Courier New"/>
                <a:cs typeface="Courier New"/>
              </a:rPr>
              <a:t>2-</a:t>
            </a:r>
            <a:r>
              <a:rPr sz="920" spc="-443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682" i="1" spc="102" dirty="0">
                <a:solidFill>
                  <a:prstClr val="black"/>
                </a:solidFill>
                <a:latin typeface="Times New Roman"/>
                <a:cs typeface="Times New Roman"/>
              </a:rPr>
              <a:t>Thomas</a:t>
            </a:r>
            <a:r>
              <a:rPr sz="682" i="1" spc="48" dirty="0">
                <a:solidFill>
                  <a:prstClr val="black"/>
                </a:solidFill>
                <a:latin typeface="Times New Roman"/>
                <a:cs typeface="Times New Roman"/>
              </a:rPr>
              <a:t> L.</a:t>
            </a:r>
            <a:r>
              <a:rPr sz="682" i="1" spc="5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682" i="1" spc="75" dirty="0">
                <a:solidFill>
                  <a:prstClr val="black"/>
                </a:solidFill>
                <a:latin typeface="Times New Roman"/>
                <a:cs typeface="Times New Roman"/>
              </a:rPr>
              <a:t>Floyd</a:t>
            </a:r>
            <a:r>
              <a:rPr sz="818" spc="75" dirty="0">
                <a:solidFill>
                  <a:prstClr val="black"/>
                </a:solidFill>
                <a:latin typeface="Courier New"/>
                <a:cs typeface="Courier New"/>
              </a:rPr>
              <a:t>,</a:t>
            </a:r>
            <a:r>
              <a:rPr sz="818" spc="-14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“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 Electronic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73024" y="4621357"/>
            <a:ext cx="952933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Devices. CCV</a:t>
            </a:r>
            <a:r>
              <a:rPr sz="818" spc="-58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“.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59934" y="4736696"/>
            <a:ext cx="4076267" cy="150758"/>
          </a:xfrm>
          <a:prstGeom prst="rect">
            <a:avLst/>
          </a:prstGeom>
        </p:spPr>
        <p:txBody>
          <a:bodyPr vert="horz" wrap="square" lIns="0" tIns="9092" rIns="0" bIns="0" rtlCol="0">
            <a:spAutoFit/>
          </a:bodyPr>
          <a:lstStyle/>
          <a:p>
            <a:pPr marL="8659" defTabSz="623438">
              <a:spcBef>
                <a:spcPts val="72"/>
              </a:spcBef>
            </a:pPr>
            <a:r>
              <a:rPr sz="920" dirty="0">
                <a:solidFill>
                  <a:prstClr val="black"/>
                </a:solidFill>
                <a:latin typeface="Courier New"/>
                <a:cs typeface="Courier New"/>
              </a:rPr>
              <a:t>3- </a:t>
            </a:r>
            <a:r>
              <a:rPr sz="682" i="1" spc="112" dirty="0">
                <a:solidFill>
                  <a:prstClr val="black"/>
                </a:solidFill>
                <a:latin typeface="Times New Roman"/>
                <a:cs typeface="Times New Roman"/>
              </a:rPr>
              <a:t>Adel </a:t>
            </a:r>
            <a:r>
              <a:rPr sz="682" i="1" spc="37" dirty="0">
                <a:solidFill>
                  <a:prstClr val="black"/>
                </a:solidFill>
                <a:latin typeface="Times New Roman"/>
                <a:cs typeface="Times New Roman"/>
              </a:rPr>
              <a:t>S. </a:t>
            </a:r>
            <a:r>
              <a:rPr sz="682" i="1" spc="92" dirty="0">
                <a:solidFill>
                  <a:prstClr val="black"/>
                </a:solidFill>
                <a:latin typeface="Times New Roman"/>
                <a:cs typeface="Times New Roman"/>
              </a:rPr>
              <a:t>Sedra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and </a:t>
            </a:r>
            <a:r>
              <a:rPr sz="682" i="1" spc="123" dirty="0">
                <a:solidFill>
                  <a:prstClr val="black"/>
                </a:solidFill>
                <a:latin typeface="Times New Roman"/>
                <a:cs typeface="Times New Roman"/>
              </a:rPr>
              <a:t>Kenneth </a:t>
            </a:r>
            <a:r>
              <a:rPr sz="682" i="1" spc="61" dirty="0">
                <a:solidFill>
                  <a:prstClr val="black"/>
                </a:solidFill>
                <a:latin typeface="Times New Roman"/>
                <a:cs typeface="Times New Roman"/>
              </a:rPr>
              <a:t>Carless </a:t>
            </a:r>
            <a:r>
              <a:rPr sz="682" i="1" spc="89" dirty="0">
                <a:solidFill>
                  <a:prstClr val="black"/>
                </a:solidFill>
                <a:latin typeface="Times New Roman"/>
                <a:cs typeface="Times New Roman"/>
              </a:rPr>
              <a:t>Smith</a:t>
            </a:r>
            <a:r>
              <a:rPr sz="818" spc="89" dirty="0">
                <a:solidFill>
                  <a:prstClr val="black"/>
                </a:solidFill>
                <a:latin typeface="Courier New"/>
                <a:cs typeface="Courier New"/>
              </a:rPr>
              <a:t>,</a:t>
            </a:r>
            <a:r>
              <a:rPr sz="818" spc="-337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“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Microelectronic circuits “.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21192" y="3466165"/>
            <a:ext cx="1349952" cy="19757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  <a:tabLst>
                <a:tab pos="748991" algn="l"/>
              </a:tabLst>
            </a:pPr>
            <a:r>
              <a:rPr sz="1227" b="1" i="1" spc="-27" dirty="0">
                <a:solidFill>
                  <a:prstClr val="black"/>
                </a:solidFill>
                <a:latin typeface="Arial"/>
                <a:cs typeface="Arial"/>
              </a:rPr>
              <a:t>Lecturer:	</a:t>
            </a:r>
            <a:r>
              <a:rPr sz="1227" b="1" i="1" spc="-136" dirty="0">
                <a:solidFill>
                  <a:prstClr val="black"/>
                </a:solidFill>
                <a:latin typeface="Arial"/>
                <a:cs typeface="Arial"/>
              </a:rPr>
              <a:t>Abbas</a:t>
            </a:r>
            <a:r>
              <a:rPr sz="1227" b="1" i="1" spc="17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227" b="1" i="1" spc="-99" dirty="0">
                <a:solidFill>
                  <a:prstClr val="black"/>
                </a:solidFill>
                <a:latin typeface="Arial"/>
                <a:cs typeface="Arial"/>
              </a:rPr>
              <a:t>S.</a:t>
            </a:r>
            <a:endParaRPr sz="122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66564" y="3466165"/>
            <a:ext cx="486208" cy="19757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1227" b="1" i="1" spc="-184" dirty="0">
                <a:solidFill>
                  <a:prstClr val="black"/>
                </a:solidFill>
                <a:latin typeface="Arial"/>
                <a:cs typeface="Arial"/>
              </a:rPr>
              <a:t>Hameed</a:t>
            </a:r>
            <a:endParaRPr sz="1227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9438" y="347599"/>
            <a:ext cx="33108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pc="-135" dirty="0">
              <a:latin typeface="Times New Roman"/>
              <a:cs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7FDE666-23E4-4026-B434-AFAC5171DF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0" y="1600200"/>
            <a:ext cx="8927886" cy="3005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564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7933" y="1828800"/>
            <a:ext cx="7798562" cy="27212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8800" u="none" spc="-135" dirty="0">
                <a:solidFill>
                  <a:srgbClr val="FFFF00"/>
                </a:solidFill>
                <a:latin typeface="Times New Roman"/>
                <a:cs typeface="Times New Roman"/>
              </a:rPr>
              <a:t>FEEDBACK AMPLIFIERS </a:t>
            </a:r>
            <a:endParaRPr sz="8800" u="none" spc="-135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6F5993-031C-4C9D-96A5-E932F8BF7EE2}"/>
              </a:ext>
            </a:extLst>
          </p:cNvPr>
          <p:cNvSpPr txBox="1"/>
          <p:nvPr/>
        </p:nvSpPr>
        <p:spPr>
          <a:xfrm>
            <a:off x="733865" y="914400"/>
            <a:ext cx="35052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Chapter Two </a:t>
            </a:r>
            <a:r>
              <a:rPr lang="en-US" sz="3600" dirty="0" err="1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Lect</a:t>
            </a:r>
            <a:r>
              <a:rPr lang="en-US" sz="3600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 6</a:t>
            </a:r>
            <a:endParaRPr lang="ar-IQ" sz="3600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4DC569-FFD0-4698-B685-B02AEB2986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4818127"/>
            <a:ext cx="4114800" cy="20101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C808DF4-3BB0-491A-8649-14AE07AA91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9650" y="4788420"/>
            <a:ext cx="4324350" cy="203987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133166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7552817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800" b="1" u="none" dirty="0">
                <a:solidFill>
                  <a:schemeClr val="bg1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Simple block diagram of feedback amplifier</a:t>
            </a:r>
            <a:endParaRPr sz="2800" b="1" spc="-135" dirty="0">
              <a:solidFill>
                <a:schemeClr val="bg1"/>
              </a:solidFill>
              <a:latin typeface="BatangChe" panose="02030609000101010101" pitchFamily="49" charset="-127"/>
              <a:ea typeface="BatangChe" panose="02030609000101010101" pitchFamily="49" charset="-127"/>
              <a:cs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5EDA5A-6A94-425F-8EE4-6EBAD450AA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990600"/>
            <a:ext cx="7543800" cy="435436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671F8C5-C9DC-41A3-876C-6D4E901EB880}"/>
              </a:ext>
            </a:extLst>
          </p:cNvPr>
          <p:cNvSpPr txBox="1"/>
          <p:nvPr/>
        </p:nvSpPr>
        <p:spPr>
          <a:xfrm>
            <a:off x="661000" y="5418524"/>
            <a:ext cx="388620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1. Higher input impedance.</a:t>
            </a:r>
          </a:p>
          <a:p>
            <a:r>
              <a:rPr lang="en-US" sz="2000" dirty="0">
                <a:solidFill>
                  <a:schemeClr val="bg1"/>
                </a:solidFill>
              </a:rPr>
              <a:t>3. Improved frequency response.</a:t>
            </a:r>
          </a:p>
          <a:p>
            <a:r>
              <a:rPr lang="en-US" sz="2000" dirty="0">
                <a:solidFill>
                  <a:schemeClr val="bg1"/>
                </a:solidFill>
              </a:rPr>
              <a:t>5. Reduced noise.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DCA707-5481-415E-9EA5-92057F4CF521}"/>
              </a:ext>
            </a:extLst>
          </p:cNvPr>
          <p:cNvSpPr txBox="1"/>
          <p:nvPr/>
        </p:nvSpPr>
        <p:spPr>
          <a:xfrm>
            <a:off x="4501075" y="5414846"/>
            <a:ext cx="388620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2. Better stabilized voltage gain.</a:t>
            </a:r>
          </a:p>
          <a:p>
            <a:r>
              <a:rPr lang="en-US" sz="2000" dirty="0">
                <a:solidFill>
                  <a:schemeClr val="bg1"/>
                </a:solidFill>
              </a:rPr>
              <a:t>4. Lower output impedance.</a:t>
            </a:r>
          </a:p>
          <a:p>
            <a:r>
              <a:rPr lang="en-US" sz="2000" dirty="0">
                <a:solidFill>
                  <a:schemeClr val="bg1"/>
                </a:solidFill>
              </a:rPr>
              <a:t>6. More linear operation.</a:t>
            </a:r>
            <a:endParaRPr lang="ar-IQ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250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70866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u="none" dirty="0">
                <a:solidFill>
                  <a:schemeClr val="bg1"/>
                </a:solidFill>
              </a:rPr>
              <a:t>FEEDBACK CONNECTION TYPES</a:t>
            </a:r>
            <a:endParaRPr spc="-135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86FA77-6843-4542-8BA6-F184716D28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719222"/>
            <a:ext cx="7924800" cy="5843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82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9438" y="347599"/>
            <a:ext cx="33108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pc="-135" dirty="0">
              <a:latin typeface="Times New Roman"/>
              <a:cs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66790A9-396C-4E93-B7C6-C690F73171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1371600"/>
            <a:ext cx="9682894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64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347599"/>
            <a:ext cx="618032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u="none" dirty="0">
                <a:solidFill>
                  <a:schemeClr val="bg1"/>
                </a:solidFill>
              </a:rPr>
              <a:t>Input Impedance with Feedback</a:t>
            </a:r>
            <a:endParaRPr spc="-135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88F31C-FACF-4C28-BF37-DE407C45E4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066800"/>
            <a:ext cx="8272463" cy="507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473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347599"/>
            <a:ext cx="618032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u="none" dirty="0">
                <a:solidFill>
                  <a:schemeClr val="bg1"/>
                </a:solidFill>
              </a:rPr>
              <a:t>Input Impedance with Feedback</a:t>
            </a:r>
            <a:endParaRPr spc="-135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1E88C5-2771-4348-B5BC-40F7C8C4B8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906215"/>
            <a:ext cx="7957752" cy="5594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884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" y="347599"/>
            <a:ext cx="6858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u="none" dirty="0">
                <a:solidFill>
                  <a:schemeClr val="bg1"/>
                </a:solidFill>
              </a:rPr>
              <a:t>Output Impedance with Feedback</a:t>
            </a:r>
            <a:endParaRPr spc="-135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FB6A57-37FC-41AE-93CE-76BCAA0949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066800"/>
            <a:ext cx="3962400" cy="302560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D8BE0FB-615C-4FA7-811B-AD276033A8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4092403"/>
            <a:ext cx="8100255" cy="247247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C03998A-2362-46D8-A687-775BD9C209A2}"/>
              </a:ext>
            </a:extLst>
          </p:cNvPr>
          <p:cNvSpPr/>
          <p:nvPr/>
        </p:nvSpPr>
        <p:spPr>
          <a:xfrm>
            <a:off x="4548226" y="1079695"/>
            <a:ext cx="2385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Formata-BoldCondensed"/>
              </a:rPr>
              <a:t>Voltage-Series </a:t>
            </a:r>
            <a:r>
              <a:rPr lang="en-US" b="1" dirty="0" err="1">
                <a:solidFill>
                  <a:schemeClr val="bg1"/>
                </a:solidFill>
                <a:latin typeface="Formata-BoldCondensed"/>
              </a:rPr>
              <a:t>Feedbac</a:t>
            </a:r>
            <a:endParaRPr lang="ar-IQ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58C96F-5BBC-426A-86BF-09712A6321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8200" y="1596716"/>
            <a:ext cx="1905000" cy="73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013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" y="347599"/>
            <a:ext cx="68580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u="none" dirty="0">
                <a:solidFill>
                  <a:schemeClr val="bg1"/>
                </a:solidFill>
              </a:rPr>
              <a:t>Output Impedance with Feedback</a:t>
            </a:r>
            <a:endParaRPr spc="-135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03998A-2362-46D8-A687-775BD9C209A2}"/>
              </a:ext>
            </a:extLst>
          </p:cNvPr>
          <p:cNvSpPr/>
          <p:nvPr/>
        </p:nvSpPr>
        <p:spPr>
          <a:xfrm>
            <a:off x="4548226" y="1079695"/>
            <a:ext cx="25009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Current-Series Feedback</a:t>
            </a:r>
            <a:endParaRPr lang="ar-IQ" dirty="0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21E9ED-6134-491E-9ACD-8A62735971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399" y="3810000"/>
            <a:ext cx="8559654" cy="29432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FEC105B-7E48-485D-8FF0-26B167F8C2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398" y="1079694"/>
            <a:ext cx="3998801" cy="274203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8E5BD6-0EE5-46F7-8EE8-0548EA445C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1500960"/>
            <a:ext cx="2221032" cy="70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833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2876</TotalTime>
  <Words>124</Words>
  <Application>Microsoft Office PowerPoint</Application>
  <PresentationFormat>On-screen Show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BatangChe</vt:lpstr>
      <vt:lpstr>Arial</vt:lpstr>
      <vt:lpstr>Calibri</vt:lpstr>
      <vt:lpstr>Courier New</vt:lpstr>
      <vt:lpstr>Formata-BoldCondensed</vt:lpstr>
      <vt:lpstr>Times New Roman</vt:lpstr>
      <vt:lpstr>Office Theme</vt:lpstr>
      <vt:lpstr>1_Office Theme</vt:lpstr>
      <vt:lpstr>Advance  Electronic I THIRD YEAR</vt:lpstr>
      <vt:lpstr>FEEDBACK AMPLIFIERS </vt:lpstr>
      <vt:lpstr>Simple block diagram of feedback amplifier</vt:lpstr>
      <vt:lpstr>FEEDBACK CONNECTION TYPES</vt:lpstr>
      <vt:lpstr>PowerPoint Presentation</vt:lpstr>
      <vt:lpstr>Input Impedance with Feedback</vt:lpstr>
      <vt:lpstr>Input Impedance with Feedback</vt:lpstr>
      <vt:lpstr>Output Impedance with Feedback</vt:lpstr>
      <vt:lpstr>Output Impedance with Feedback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WiMAX</dc:title>
  <dc:creator>abbasw</dc:creator>
  <cp:lastModifiedBy>abbasw</cp:lastModifiedBy>
  <cp:revision>73</cp:revision>
  <dcterms:created xsi:type="dcterms:W3CDTF">2017-10-15T11:51:09Z</dcterms:created>
  <dcterms:modified xsi:type="dcterms:W3CDTF">2018-11-11T15:49:47Z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2014-06-11T00:00:00Z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2017-10-15T00:00:00Z</vt:filetime>
  </property>
</Properties>
</file>